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Libre Franklin SemiBold"/>
      <p:regular r:id="rId28"/>
      <p:bold r:id="rId29"/>
      <p:italic r:id="rId30"/>
      <p:boldItalic r:id="rId31"/>
    </p:embeddedFont>
    <p:embeddedFont>
      <p:font typeface="Libre Franklin"/>
      <p:regular r:id="rId32"/>
      <p:bold r:id="rId33"/>
      <p:italic r:id="rId34"/>
      <p:boldItalic r:id="rId35"/>
    </p:embeddedFont>
    <p:embeddedFont>
      <p:font typeface="Roboto"/>
      <p:regular r:id="rId36"/>
      <p:bold r:id="rId37"/>
      <p:italic r:id="rId38"/>
      <p:boldItalic r:id="rId39"/>
    </p:embeddedFont>
    <p:embeddedFont>
      <p:font typeface="Libre Franklin Medium"/>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breFranklinMedium-regular.fntdata"/><Relationship Id="rId20" Type="http://schemas.openxmlformats.org/officeDocument/2006/relationships/slide" Target="slides/slide15.xml"/><Relationship Id="rId42" Type="http://schemas.openxmlformats.org/officeDocument/2006/relationships/font" Target="fonts/LibreFranklinMedium-italic.fntdata"/><Relationship Id="rId41" Type="http://schemas.openxmlformats.org/officeDocument/2006/relationships/font" Target="fonts/LibreFranklinMedium-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ibreFranklinMedium-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LibreFranklinSemiBold-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ibreFranklin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ibreFranklinSemiBold-boldItalic.fntdata"/><Relationship Id="rId30" Type="http://schemas.openxmlformats.org/officeDocument/2006/relationships/font" Target="fonts/LibreFranklinSemiBold-italic.fntdata"/><Relationship Id="rId11" Type="http://schemas.openxmlformats.org/officeDocument/2006/relationships/slide" Target="slides/slide6.xml"/><Relationship Id="rId33" Type="http://schemas.openxmlformats.org/officeDocument/2006/relationships/font" Target="fonts/LibreFranklin-bold.fntdata"/><Relationship Id="rId10" Type="http://schemas.openxmlformats.org/officeDocument/2006/relationships/slide" Target="slides/slide5.xml"/><Relationship Id="rId32" Type="http://schemas.openxmlformats.org/officeDocument/2006/relationships/font" Target="fonts/LibreFranklin-regular.fntdata"/><Relationship Id="rId13" Type="http://schemas.openxmlformats.org/officeDocument/2006/relationships/slide" Target="slides/slide8.xml"/><Relationship Id="rId35" Type="http://schemas.openxmlformats.org/officeDocument/2006/relationships/font" Target="fonts/LibreFranklin-boldItalic.fntdata"/><Relationship Id="rId12" Type="http://schemas.openxmlformats.org/officeDocument/2006/relationships/slide" Target="slides/slide7.xml"/><Relationship Id="rId34" Type="http://schemas.openxmlformats.org/officeDocument/2006/relationships/font" Target="fonts/LibreFranklin-italic.fntdata"/><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bd5f7c48b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bd5f7c48b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bd5f7c48b7_1_1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bd5f7c48b7_1_1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bd5f7c48b7_1_1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bd5f7c48b7_1_1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bdb5aecc7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bdb5aecc7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bdb5aecc7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bdb5aecc7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bdb5aecc7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bdb5aecc7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db5aecc7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bdb5aecc7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bdb5aecc7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bdb5aecc7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bdb5aecc7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bdb5aecc7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bdb5aecc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bdb5aecc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bdb5aecc7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bdb5aecc7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bd5f7c48b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bd5f7c48b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bdb5aecc7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bdb5aecc7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bea289af0c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bea289af0c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bea289af0c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bea289af0c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bd5f7c48b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bd5f7c48b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bd5f7c48b7_1_1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bd5f7c48b7_1_1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bd5f7c48b7_1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bd5f7c48b7_1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bd5f7c48b7_1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bd5f7c48b7_1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bd5f7c48b7_1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bd5f7c48b7_1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bd5f7c48b7_1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bd5f7c48b7_1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d5f7c48b7_1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d5f7c48b7_1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13.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31.png"/><Relationship Id="rId5"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7.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5.jpg"/><Relationship Id="rId4" Type="http://schemas.openxmlformats.org/officeDocument/2006/relationships/image" Target="../media/image11.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21075" y="2432575"/>
            <a:ext cx="7688100" cy="1664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solidFill>
                  <a:schemeClr val="lt1"/>
                </a:solidFill>
              </a:rPr>
              <a:t>Microsoft Stock</a:t>
            </a:r>
            <a:endParaRPr>
              <a:solidFill>
                <a:schemeClr val="lt1"/>
              </a:solidFill>
            </a:endParaRPr>
          </a:p>
          <a:p>
            <a:pPr indent="0" lvl="0" marL="0" rtl="0" algn="ctr">
              <a:spcBef>
                <a:spcPts val="0"/>
              </a:spcBef>
              <a:spcAft>
                <a:spcPts val="0"/>
              </a:spcAft>
              <a:buNone/>
            </a:pPr>
            <a:r>
              <a:rPr lang="en-GB">
                <a:solidFill>
                  <a:schemeClr val="lt1"/>
                </a:solidFill>
              </a:rPr>
              <a:t> Prediction</a:t>
            </a:r>
            <a:endParaRPr>
              <a:solidFill>
                <a:schemeClr val="lt1"/>
              </a:solidFill>
            </a:endParaRPr>
          </a:p>
        </p:txBody>
      </p:sp>
      <p:pic>
        <p:nvPicPr>
          <p:cNvPr id="55" name="Google Shape;55;p13"/>
          <p:cNvPicPr preferRelativeResize="0"/>
          <p:nvPr/>
        </p:nvPicPr>
        <p:blipFill>
          <a:blip r:embed="rId3">
            <a:alphaModFix amt="29000"/>
          </a:blip>
          <a:stretch>
            <a:fillRect/>
          </a:stretch>
        </p:blipFill>
        <p:spPr>
          <a:xfrm>
            <a:off x="-1706650" y="-27675"/>
            <a:ext cx="10850652" cy="5171175"/>
          </a:xfrm>
          <a:prstGeom prst="rect">
            <a:avLst/>
          </a:prstGeom>
          <a:noFill/>
          <a:ln>
            <a:noFill/>
          </a:ln>
          <a:effectLst>
            <a:outerShdw blurRad="57150" rotWithShape="0" algn="bl" dir="5400000" dist="19050">
              <a:srgbClr val="000000">
                <a:alpha val="50000"/>
              </a:srgbClr>
            </a:outerShdw>
          </a:effectLst>
        </p:spPr>
      </p:pic>
      <p:sp>
        <p:nvSpPr>
          <p:cNvPr id="56" name="Google Shape;56;p13"/>
          <p:cNvSpPr txBox="1"/>
          <p:nvPr/>
        </p:nvSpPr>
        <p:spPr>
          <a:xfrm>
            <a:off x="1880400" y="1298300"/>
            <a:ext cx="5457900" cy="1508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4300">
                <a:solidFill>
                  <a:schemeClr val="dk1"/>
                </a:solidFill>
              </a:rPr>
              <a:t>Microsoft Stock Prediction</a:t>
            </a:r>
            <a:endParaRPr b="1" sz="4600">
              <a:solidFill>
                <a:schemeClr val="dk1"/>
              </a:solidFill>
            </a:endParaRPr>
          </a:p>
        </p:txBody>
      </p:sp>
      <p:sp>
        <p:nvSpPr>
          <p:cNvPr id="57" name="Google Shape;57;p13"/>
          <p:cNvSpPr txBox="1"/>
          <p:nvPr/>
        </p:nvSpPr>
        <p:spPr>
          <a:xfrm>
            <a:off x="5969325" y="2740075"/>
            <a:ext cx="3873000" cy="2493000"/>
          </a:xfrm>
          <a:prstGeom prst="rect">
            <a:avLst/>
          </a:prstGeom>
          <a:noFill/>
          <a:ln>
            <a:noFill/>
          </a:ln>
        </p:spPr>
        <p:txBody>
          <a:bodyPr anchorCtr="0" anchor="t" bIns="91425" lIns="91425" spcFirstLastPara="1" rIns="91425" wrap="square" tIns="91425">
            <a:spAutoFit/>
          </a:bodyPr>
          <a:lstStyle/>
          <a:p>
            <a:pPr indent="0" lvl="0" marL="0" rtl="0" algn="l">
              <a:lnSpc>
                <a:spcPct val="112000"/>
              </a:lnSpc>
              <a:spcBef>
                <a:spcPts val="0"/>
              </a:spcBef>
              <a:spcAft>
                <a:spcPts val="0"/>
              </a:spcAft>
              <a:buClr>
                <a:srgbClr val="F2F2F2"/>
              </a:buClr>
              <a:buSzPts val="2300"/>
              <a:buFont typeface="Arial"/>
              <a:buNone/>
            </a:pPr>
            <a:r>
              <a:rPr lang="en-GB" sz="1800">
                <a:solidFill>
                  <a:srgbClr val="F2F2F2"/>
                </a:solidFill>
                <a:latin typeface="Libre Franklin"/>
                <a:ea typeface="Libre Franklin"/>
                <a:cs typeface="Libre Franklin"/>
                <a:sym typeface="Libre Franklin"/>
              </a:rPr>
              <a:t>PROJECT BY :</a:t>
            </a:r>
            <a:endParaRPr sz="1800">
              <a:solidFill>
                <a:srgbClr val="EFEDE3"/>
              </a:solidFill>
              <a:latin typeface="Libre Franklin"/>
              <a:ea typeface="Libre Franklin"/>
              <a:cs typeface="Libre Franklin"/>
              <a:sym typeface="Libre Franklin"/>
            </a:endParaRPr>
          </a:p>
          <a:p>
            <a:pPr indent="-342900" lvl="0" marL="457200" rtl="0" algn="l">
              <a:lnSpc>
                <a:spcPct val="112000"/>
              </a:lnSpc>
              <a:spcBef>
                <a:spcPts val="600"/>
              </a:spcBef>
              <a:spcAft>
                <a:spcPts val="0"/>
              </a:spcAft>
              <a:buClr>
                <a:srgbClr val="F2F2F2"/>
              </a:buClr>
              <a:buSzPts val="1800"/>
              <a:buFont typeface="Libre Franklin"/>
              <a:buChar char="●"/>
            </a:pPr>
            <a:r>
              <a:rPr lang="en-GB" sz="1800">
                <a:solidFill>
                  <a:srgbClr val="F2F2F2"/>
                </a:solidFill>
                <a:latin typeface="Libre Franklin"/>
                <a:ea typeface="Libre Franklin"/>
                <a:cs typeface="Libre Franklin"/>
                <a:sym typeface="Libre Franklin"/>
              </a:rPr>
              <a:t>OMKAR SHITOLE</a:t>
            </a:r>
            <a:endParaRPr sz="1800">
              <a:solidFill>
                <a:srgbClr val="EFEDE3"/>
              </a:solidFill>
              <a:latin typeface="Libre Franklin"/>
              <a:ea typeface="Libre Franklin"/>
              <a:cs typeface="Libre Franklin"/>
              <a:sym typeface="Libre Franklin"/>
            </a:endParaRPr>
          </a:p>
          <a:p>
            <a:pPr indent="-342900" lvl="0" marL="457200" rtl="0" algn="l">
              <a:lnSpc>
                <a:spcPct val="112000"/>
              </a:lnSpc>
              <a:spcBef>
                <a:spcPts val="0"/>
              </a:spcBef>
              <a:spcAft>
                <a:spcPts val="0"/>
              </a:spcAft>
              <a:buClr>
                <a:srgbClr val="F2F2F2"/>
              </a:buClr>
              <a:buSzPts val="1800"/>
              <a:buFont typeface="Libre Franklin"/>
              <a:buChar char="●"/>
            </a:pPr>
            <a:r>
              <a:rPr lang="en-GB" sz="1800">
                <a:solidFill>
                  <a:srgbClr val="F2F2F2"/>
                </a:solidFill>
                <a:latin typeface="Libre Franklin"/>
                <a:ea typeface="Libre Franklin"/>
                <a:cs typeface="Libre Franklin"/>
                <a:sym typeface="Libre Franklin"/>
              </a:rPr>
              <a:t>SHIVANI CHIVAN</a:t>
            </a:r>
            <a:endParaRPr sz="1800">
              <a:solidFill>
                <a:srgbClr val="EFEDE3"/>
              </a:solidFill>
              <a:latin typeface="Libre Franklin"/>
              <a:ea typeface="Libre Franklin"/>
              <a:cs typeface="Libre Franklin"/>
              <a:sym typeface="Libre Franklin"/>
            </a:endParaRPr>
          </a:p>
          <a:p>
            <a:pPr indent="-342900" lvl="0" marL="457200" rtl="0" algn="l">
              <a:lnSpc>
                <a:spcPct val="112000"/>
              </a:lnSpc>
              <a:spcBef>
                <a:spcPts val="0"/>
              </a:spcBef>
              <a:spcAft>
                <a:spcPts val="0"/>
              </a:spcAft>
              <a:buClr>
                <a:srgbClr val="F2F2F2"/>
              </a:buClr>
              <a:buSzPts val="1800"/>
              <a:buFont typeface="Libre Franklin"/>
              <a:buChar char="●"/>
            </a:pPr>
            <a:r>
              <a:rPr lang="en-GB" sz="1800">
                <a:solidFill>
                  <a:srgbClr val="F2F2F2"/>
                </a:solidFill>
                <a:latin typeface="Libre Franklin"/>
                <a:ea typeface="Libre Franklin"/>
                <a:cs typeface="Libre Franklin"/>
                <a:sym typeface="Libre Franklin"/>
              </a:rPr>
              <a:t>HARIHARAMMURTHY</a:t>
            </a:r>
            <a:endParaRPr sz="1800">
              <a:solidFill>
                <a:srgbClr val="F2F2F2"/>
              </a:solidFill>
              <a:latin typeface="Libre Franklin"/>
              <a:ea typeface="Libre Franklin"/>
              <a:cs typeface="Libre Franklin"/>
              <a:sym typeface="Libre Franklin"/>
            </a:endParaRPr>
          </a:p>
          <a:p>
            <a:pPr indent="0" lvl="0" marL="457200" rtl="0" algn="l">
              <a:lnSpc>
                <a:spcPct val="112000"/>
              </a:lnSpc>
              <a:spcBef>
                <a:spcPts val="600"/>
              </a:spcBef>
              <a:spcAft>
                <a:spcPts val="0"/>
              </a:spcAft>
              <a:buNone/>
            </a:pPr>
            <a:r>
              <a:rPr lang="en-GB" sz="1800">
                <a:solidFill>
                  <a:srgbClr val="F2F2F2"/>
                </a:solidFill>
                <a:latin typeface="Libre Franklin"/>
                <a:ea typeface="Libre Franklin"/>
                <a:cs typeface="Libre Franklin"/>
                <a:sym typeface="Libre Franklin"/>
              </a:rPr>
              <a:t>    KRISHNAMOORTHY</a:t>
            </a:r>
            <a:endParaRPr sz="1800">
              <a:solidFill>
                <a:srgbClr val="F2F2F2"/>
              </a:solidFill>
              <a:latin typeface="Libre Franklin"/>
              <a:ea typeface="Libre Franklin"/>
              <a:cs typeface="Libre Franklin"/>
              <a:sym typeface="Libre Franklin"/>
            </a:endParaRPr>
          </a:p>
          <a:p>
            <a:pPr indent="-342900" lvl="0" marL="457200" rtl="0" algn="l">
              <a:lnSpc>
                <a:spcPct val="112000"/>
              </a:lnSpc>
              <a:spcBef>
                <a:spcPts val="600"/>
              </a:spcBef>
              <a:spcAft>
                <a:spcPts val="0"/>
              </a:spcAft>
              <a:buClr>
                <a:srgbClr val="F2F2F2"/>
              </a:buClr>
              <a:buSzPts val="1800"/>
              <a:buFont typeface="Libre Franklin"/>
              <a:buChar char="●"/>
            </a:pPr>
            <a:r>
              <a:rPr lang="en-GB" sz="1800">
                <a:solidFill>
                  <a:srgbClr val="F2F2F2"/>
                </a:solidFill>
                <a:latin typeface="Libre Franklin"/>
                <a:ea typeface="Libre Franklin"/>
                <a:cs typeface="Libre Franklin"/>
                <a:sym typeface="Libre Franklin"/>
              </a:rPr>
              <a:t>TOM ALEX</a:t>
            </a:r>
            <a:endParaRPr sz="1800">
              <a:solidFill>
                <a:srgbClr val="F2F2F2"/>
              </a:solidFill>
              <a:latin typeface="Libre Franklin"/>
              <a:ea typeface="Libre Franklin"/>
              <a:cs typeface="Libre Franklin"/>
              <a:sym typeface="Libre Franklin"/>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10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20" name="Shape 120"/>
        <p:cNvGrpSpPr/>
        <p:nvPr/>
      </p:nvGrpSpPr>
      <p:grpSpPr>
        <a:xfrm>
          <a:off x="0" y="0"/>
          <a:ext cx="0" cy="0"/>
          <a:chOff x="0" y="0"/>
          <a:chExt cx="0" cy="0"/>
        </a:xfrm>
      </p:grpSpPr>
      <p:sp>
        <p:nvSpPr>
          <p:cNvPr id="121" name="Google Shape;121;p22"/>
          <p:cNvSpPr txBox="1"/>
          <p:nvPr>
            <p:ph type="title"/>
          </p:nvPr>
        </p:nvSpPr>
        <p:spPr>
          <a:xfrm>
            <a:off x="732525" y="-80225"/>
            <a:ext cx="7329600" cy="8451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lang="en-GB" sz="3000">
                <a:solidFill>
                  <a:schemeClr val="dk2"/>
                </a:solidFill>
                <a:latin typeface="Libre Franklin Medium"/>
                <a:ea typeface="Libre Franklin Medium"/>
                <a:cs typeface="Libre Franklin Medium"/>
                <a:sym typeface="Libre Franklin Medium"/>
              </a:rPr>
              <a:t>LINEAR PREDICTION VISUALIZATION</a:t>
            </a:r>
            <a:endParaRPr sz="3000">
              <a:solidFill>
                <a:schemeClr val="dk2"/>
              </a:solidFill>
              <a:latin typeface="Libre Franklin Medium"/>
              <a:ea typeface="Libre Franklin Medium"/>
              <a:cs typeface="Libre Franklin Medium"/>
              <a:sym typeface="Libre Franklin Medium"/>
            </a:endParaRPr>
          </a:p>
        </p:txBody>
      </p:sp>
      <p:pic>
        <p:nvPicPr>
          <p:cNvPr id="122" name="Google Shape;122;p22"/>
          <p:cNvPicPr preferRelativeResize="0"/>
          <p:nvPr/>
        </p:nvPicPr>
        <p:blipFill>
          <a:blip r:embed="rId3">
            <a:alphaModFix/>
          </a:blip>
          <a:stretch>
            <a:fillRect/>
          </a:stretch>
        </p:blipFill>
        <p:spPr>
          <a:xfrm>
            <a:off x="172450" y="1050900"/>
            <a:ext cx="5987313" cy="3826649"/>
          </a:xfrm>
          <a:prstGeom prst="rect">
            <a:avLst/>
          </a:prstGeom>
          <a:noFill/>
          <a:ln>
            <a:noFill/>
          </a:ln>
        </p:spPr>
      </p:pic>
      <p:sp>
        <p:nvSpPr>
          <p:cNvPr id="123" name="Google Shape;123;p22"/>
          <p:cNvSpPr txBox="1"/>
          <p:nvPr/>
        </p:nvSpPr>
        <p:spPr>
          <a:xfrm>
            <a:off x="6505600" y="1165725"/>
            <a:ext cx="2424900" cy="2401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04800" lvl="0" marL="457200" rtl="0" algn="l">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Linear regression is a statistical method used to model the linear relationship between a dependent variable and one or more independent variables. It is a type of supervised learning algorithm that is used to predict a continuous outcome based on a set of input features.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27" name="Shape 127"/>
        <p:cNvGrpSpPr/>
        <p:nvPr/>
      </p:nvGrpSpPr>
      <p:grpSpPr>
        <a:xfrm>
          <a:off x="0" y="0"/>
          <a:ext cx="0" cy="0"/>
          <a:chOff x="0" y="0"/>
          <a:chExt cx="0" cy="0"/>
        </a:xfrm>
      </p:grpSpPr>
      <p:sp>
        <p:nvSpPr>
          <p:cNvPr id="128" name="Google Shape;128;p23"/>
          <p:cNvSpPr txBox="1"/>
          <p:nvPr>
            <p:ph type="title"/>
          </p:nvPr>
        </p:nvSpPr>
        <p:spPr>
          <a:xfrm>
            <a:off x="111300" y="-113625"/>
            <a:ext cx="8520600" cy="841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lang="en-GB" sz="3000">
                <a:solidFill>
                  <a:schemeClr val="dk2"/>
                </a:solidFill>
                <a:latin typeface="Libre Franklin Medium"/>
                <a:ea typeface="Libre Franklin Medium"/>
                <a:cs typeface="Libre Franklin Medium"/>
                <a:sym typeface="Libre Franklin Medium"/>
              </a:rPr>
              <a:t>LINEAR PREDICTION VISUALIZATION</a:t>
            </a:r>
            <a:endParaRPr/>
          </a:p>
        </p:txBody>
      </p:sp>
      <p:pic>
        <p:nvPicPr>
          <p:cNvPr id="129" name="Google Shape;129;p23"/>
          <p:cNvPicPr preferRelativeResize="0"/>
          <p:nvPr/>
        </p:nvPicPr>
        <p:blipFill>
          <a:blip r:embed="rId3">
            <a:alphaModFix/>
          </a:blip>
          <a:stretch>
            <a:fillRect/>
          </a:stretch>
        </p:blipFill>
        <p:spPr>
          <a:xfrm>
            <a:off x="0" y="1461725"/>
            <a:ext cx="4545724" cy="2957101"/>
          </a:xfrm>
          <a:prstGeom prst="rect">
            <a:avLst/>
          </a:prstGeom>
          <a:noFill/>
          <a:ln>
            <a:noFill/>
          </a:ln>
        </p:spPr>
      </p:pic>
      <p:pic>
        <p:nvPicPr>
          <p:cNvPr id="130" name="Google Shape;130;p23"/>
          <p:cNvPicPr preferRelativeResize="0"/>
          <p:nvPr/>
        </p:nvPicPr>
        <p:blipFill>
          <a:blip r:embed="rId4">
            <a:alphaModFix/>
          </a:blip>
          <a:stretch>
            <a:fillRect/>
          </a:stretch>
        </p:blipFill>
        <p:spPr>
          <a:xfrm>
            <a:off x="4715875" y="1797627"/>
            <a:ext cx="4428126" cy="2581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34" name="Shape 134"/>
        <p:cNvGrpSpPr/>
        <p:nvPr/>
      </p:nvGrpSpPr>
      <p:grpSpPr>
        <a:xfrm>
          <a:off x="0" y="0"/>
          <a:ext cx="0" cy="0"/>
          <a:chOff x="0" y="0"/>
          <a:chExt cx="0" cy="0"/>
        </a:xfrm>
      </p:grpSpPr>
      <p:sp>
        <p:nvSpPr>
          <p:cNvPr id="135" name="Google Shape;135;p24"/>
          <p:cNvSpPr txBox="1"/>
          <p:nvPr/>
        </p:nvSpPr>
        <p:spPr>
          <a:xfrm>
            <a:off x="-947325" y="2035650"/>
            <a:ext cx="76572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chemeClr val="dk2"/>
              </a:solidFill>
              <a:latin typeface="Libre Franklin Medium"/>
              <a:ea typeface="Libre Franklin Medium"/>
              <a:cs typeface="Libre Franklin Medium"/>
              <a:sym typeface="Libre Franklin Medium"/>
            </a:endParaRPr>
          </a:p>
        </p:txBody>
      </p:sp>
      <p:pic>
        <p:nvPicPr>
          <p:cNvPr id="136" name="Google Shape;136;p24"/>
          <p:cNvPicPr preferRelativeResize="0"/>
          <p:nvPr/>
        </p:nvPicPr>
        <p:blipFill>
          <a:blip r:embed="rId3">
            <a:alphaModFix amt="20000"/>
          </a:blip>
          <a:stretch>
            <a:fillRect/>
          </a:stretch>
        </p:blipFill>
        <p:spPr>
          <a:xfrm>
            <a:off x="0" y="6144"/>
            <a:ext cx="9144000" cy="6036319"/>
          </a:xfrm>
          <a:prstGeom prst="rect">
            <a:avLst/>
          </a:prstGeom>
          <a:noFill/>
          <a:ln>
            <a:noFill/>
          </a:ln>
        </p:spPr>
      </p:pic>
      <p:sp>
        <p:nvSpPr>
          <p:cNvPr id="137" name="Google Shape;137;p24"/>
          <p:cNvSpPr txBox="1"/>
          <p:nvPr/>
        </p:nvSpPr>
        <p:spPr>
          <a:xfrm>
            <a:off x="146975" y="885275"/>
            <a:ext cx="8042700" cy="1262100"/>
          </a:xfrm>
          <a:prstGeom prst="rect">
            <a:avLst/>
          </a:prstGeom>
          <a:noFill/>
          <a:ln>
            <a:noFill/>
          </a:ln>
          <a:effectLst>
            <a:outerShdw blurRad="57150" rotWithShape="0" algn="bl" dir="5400000" dist="19050">
              <a:srgbClr val="000000">
                <a:alpha val="75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ibre Franklin Medium"/>
                <a:ea typeface="Libre Franklin Medium"/>
                <a:cs typeface="Libre Franklin Medium"/>
                <a:sym typeface="Libre Franklin Medium"/>
              </a:rPr>
              <a:t>We have used three methods to predict the more accuracy of Microsoft stock prediction</a:t>
            </a:r>
            <a:endParaRPr>
              <a:solidFill>
                <a:schemeClr val="dk2"/>
              </a:solidFill>
              <a:latin typeface="Libre Franklin Medium"/>
              <a:ea typeface="Libre Franklin Medium"/>
              <a:cs typeface="Libre Franklin Medium"/>
              <a:sym typeface="Libre Franklin Medium"/>
            </a:endParaRPr>
          </a:p>
          <a:p>
            <a:pPr indent="0" lvl="0" marL="0" rtl="0" algn="l">
              <a:spcBef>
                <a:spcPts val="0"/>
              </a:spcBef>
              <a:spcAft>
                <a:spcPts val="0"/>
              </a:spcAft>
              <a:buNone/>
            </a:pPr>
            <a:r>
              <a:t/>
            </a:r>
            <a:endParaRPr>
              <a:solidFill>
                <a:schemeClr val="dk2"/>
              </a:solidFill>
              <a:latin typeface="Libre Franklin Medium"/>
              <a:ea typeface="Libre Franklin Medium"/>
              <a:cs typeface="Libre Franklin Medium"/>
              <a:sym typeface="Libre Franklin Medium"/>
            </a:endParaRPr>
          </a:p>
          <a:p>
            <a:pPr indent="-317500" lvl="0" marL="457200" rtl="0" algn="l">
              <a:spcBef>
                <a:spcPts val="0"/>
              </a:spcBef>
              <a:spcAft>
                <a:spcPts val="0"/>
              </a:spcAft>
              <a:buClr>
                <a:schemeClr val="dk2"/>
              </a:buClr>
              <a:buSzPts val="1400"/>
              <a:buFont typeface="Libre Franklin Medium"/>
              <a:buChar char="●"/>
            </a:pPr>
            <a:r>
              <a:rPr lang="en-GB">
                <a:solidFill>
                  <a:schemeClr val="dk2"/>
                </a:solidFill>
                <a:latin typeface="Libre Franklin Medium"/>
                <a:ea typeface="Libre Franklin Medium"/>
                <a:cs typeface="Libre Franklin Medium"/>
                <a:sym typeface="Libre Franklin Medium"/>
              </a:rPr>
              <a:t>SCHEME 1</a:t>
            </a:r>
            <a:endParaRPr>
              <a:solidFill>
                <a:schemeClr val="dk2"/>
              </a:solidFill>
              <a:latin typeface="Libre Franklin Medium"/>
              <a:ea typeface="Libre Franklin Medium"/>
              <a:cs typeface="Libre Franklin Medium"/>
              <a:sym typeface="Libre Franklin Medium"/>
            </a:endParaRPr>
          </a:p>
          <a:p>
            <a:pPr indent="-317500" lvl="0" marL="457200" rtl="0" algn="l">
              <a:spcBef>
                <a:spcPts val="0"/>
              </a:spcBef>
              <a:spcAft>
                <a:spcPts val="0"/>
              </a:spcAft>
              <a:buClr>
                <a:schemeClr val="dk2"/>
              </a:buClr>
              <a:buSzPts val="1400"/>
              <a:buFont typeface="Libre Franklin Medium"/>
              <a:buChar char="●"/>
            </a:pPr>
            <a:r>
              <a:rPr lang="en-GB">
                <a:solidFill>
                  <a:schemeClr val="dk2"/>
                </a:solidFill>
                <a:latin typeface="Libre Franklin Medium"/>
                <a:ea typeface="Libre Franklin Medium"/>
                <a:cs typeface="Libre Franklin Medium"/>
                <a:sym typeface="Libre Franklin Medium"/>
              </a:rPr>
              <a:t>SCHEME 2</a:t>
            </a:r>
            <a:endParaRPr>
              <a:solidFill>
                <a:schemeClr val="dk2"/>
              </a:solidFill>
              <a:latin typeface="Libre Franklin Medium"/>
              <a:ea typeface="Libre Franklin Medium"/>
              <a:cs typeface="Libre Franklin Medium"/>
              <a:sym typeface="Libre Franklin Medium"/>
            </a:endParaRPr>
          </a:p>
          <a:p>
            <a:pPr indent="-317500" lvl="0" marL="457200" rtl="0" algn="l">
              <a:spcBef>
                <a:spcPts val="0"/>
              </a:spcBef>
              <a:spcAft>
                <a:spcPts val="0"/>
              </a:spcAft>
              <a:buClr>
                <a:schemeClr val="dk2"/>
              </a:buClr>
              <a:buSzPts val="1400"/>
              <a:buFont typeface="Libre Franklin Medium"/>
              <a:buChar char="●"/>
            </a:pPr>
            <a:r>
              <a:rPr lang="en-GB">
                <a:solidFill>
                  <a:schemeClr val="dk2"/>
                </a:solidFill>
                <a:latin typeface="Libre Franklin Medium"/>
                <a:ea typeface="Libre Franklin Medium"/>
                <a:cs typeface="Libre Franklin Medium"/>
                <a:sym typeface="Libre Franklin Medium"/>
              </a:rPr>
              <a:t>SCHEME 3</a:t>
            </a:r>
            <a:endParaRPr/>
          </a:p>
        </p:txBody>
      </p:sp>
      <p:sp>
        <p:nvSpPr>
          <p:cNvPr id="138" name="Google Shape;138;p24"/>
          <p:cNvSpPr txBox="1"/>
          <p:nvPr/>
        </p:nvSpPr>
        <p:spPr>
          <a:xfrm>
            <a:off x="3023875" y="90250"/>
            <a:ext cx="3774000" cy="631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sz="2900">
                <a:latin typeface="Libre Franklin"/>
                <a:ea typeface="Libre Franklin"/>
                <a:cs typeface="Libre Franklin"/>
                <a:sym typeface="Libre Franklin"/>
              </a:rPr>
              <a:t>STRATEGY</a:t>
            </a:r>
            <a:endParaRPr sz="2900">
              <a:latin typeface="Libre Franklin"/>
              <a:ea typeface="Libre Franklin"/>
              <a:cs typeface="Libre Franklin"/>
              <a:sym typeface="Libre Frankl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42" name="Shape 142"/>
        <p:cNvGrpSpPr/>
        <p:nvPr/>
      </p:nvGrpSpPr>
      <p:grpSpPr>
        <a:xfrm>
          <a:off x="0" y="0"/>
          <a:ext cx="0" cy="0"/>
          <a:chOff x="0" y="0"/>
          <a:chExt cx="0" cy="0"/>
        </a:xfrm>
      </p:grpSpPr>
      <p:sp>
        <p:nvSpPr>
          <p:cNvPr id="143" name="Google Shape;143;p25"/>
          <p:cNvSpPr txBox="1"/>
          <p:nvPr>
            <p:ph type="title"/>
          </p:nvPr>
        </p:nvSpPr>
        <p:spPr>
          <a:xfrm>
            <a:off x="37825" y="-113650"/>
            <a:ext cx="8520600" cy="841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lang="en-GB" sz="2900">
                <a:solidFill>
                  <a:schemeClr val="dk2"/>
                </a:solidFill>
              </a:rPr>
              <a:t>SCHEME 1</a:t>
            </a:r>
            <a:endParaRPr sz="2900">
              <a:solidFill>
                <a:schemeClr val="dk2"/>
              </a:solidFill>
            </a:endParaRPr>
          </a:p>
        </p:txBody>
      </p:sp>
      <p:sp>
        <p:nvSpPr>
          <p:cNvPr id="144" name="Google Shape;144;p25"/>
          <p:cNvSpPr txBox="1"/>
          <p:nvPr/>
        </p:nvSpPr>
        <p:spPr>
          <a:xfrm>
            <a:off x="4641850" y="1419575"/>
            <a:ext cx="3707400" cy="76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GB" sz="1900"/>
              <a:t>By using Scheme 1 we got 50% of Accuracy</a:t>
            </a:r>
            <a:endParaRPr sz="1900"/>
          </a:p>
        </p:txBody>
      </p:sp>
      <p:pic>
        <p:nvPicPr>
          <p:cNvPr id="145" name="Google Shape;145;p25"/>
          <p:cNvPicPr preferRelativeResize="0"/>
          <p:nvPr/>
        </p:nvPicPr>
        <p:blipFill>
          <a:blip r:embed="rId3">
            <a:alphaModFix/>
          </a:blip>
          <a:stretch>
            <a:fillRect/>
          </a:stretch>
        </p:blipFill>
        <p:spPr>
          <a:xfrm>
            <a:off x="5493175" y="2571750"/>
            <a:ext cx="3284475" cy="3086151"/>
          </a:xfrm>
          <a:prstGeom prst="rect">
            <a:avLst/>
          </a:prstGeom>
          <a:noFill/>
          <a:ln>
            <a:noFill/>
          </a:ln>
        </p:spPr>
      </p:pic>
      <p:pic>
        <p:nvPicPr>
          <p:cNvPr id="146" name="Google Shape;146;p25"/>
          <p:cNvPicPr preferRelativeResize="0"/>
          <p:nvPr/>
        </p:nvPicPr>
        <p:blipFill>
          <a:blip r:embed="rId4">
            <a:alphaModFix/>
          </a:blip>
          <a:stretch>
            <a:fillRect/>
          </a:stretch>
        </p:blipFill>
        <p:spPr>
          <a:xfrm>
            <a:off x="37825" y="924853"/>
            <a:ext cx="4554976" cy="4062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50" name="Shape 150"/>
        <p:cNvGrpSpPr/>
        <p:nvPr/>
      </p:nvGrpSpPr>
      <p:grpSpPr>
        <a:xfrm>
          <a:off x="0" y="0"/>
          <a:ext cx="0" cy="0"/>
          <a:chOff x="0" y="0"/>
          <a:chExt cx="0" cy="0"/>
        </a:xfrm>
      </p:grpSpPr>
      <p:sp>
        <p:nvSpPr>
          <p:cNvPr id="151" name="Google Shape;151;p26"/>
          <p:cNvSpPr txBox="1"/>
          <p:nvPr/>
        </p:nvSpPr>
        <p:spPr>
          <a:xfrm>
            <a:off x="1861825" y="76875"/>
            <a:ext cx="5700900" cy="631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sz="2900">
                <a:latin typeface="Libre Franklin SemiBold"/>
                <a:ea typeface="Libre Franklin SemiBold"/>
                <a:cs typeface="Libre Franklin SemiBold"/>
                <a:sym typeface="Libre Franklin SemiBold"/>
              </a:rPr>
              <a:t>SCHEME 1 VISUALIZATION</a:t>
            </a:r>
            <a:endParaRPr sz="2900">
              <a:latin typeface="Libre Franklin SemiBold"/>
              <a:ea typeface="Libre Franklin SemiBold"/>
              <a:cs typeface="Libre Franklin SemiBold"/>
              <a:sym typeface="Libre Franklin SemiBold"/>
            </a:endParaRPr>
          </a:p>
        </p:txBody>
      </p:sp>
      <p:pic>
        <p:nvPicPr>
          <p:cNvPr id="152" name="Google Shape;152;p26"/>
          <p:cNvPicPr preferRelativeResize="0"/>
          <p:nvPr/>
        </p:nvPicPr>
        <p:blipFill>
          <a:blip r:embed="rId3">
            <a:alphaModFix/>
          </a:blip>
          <a:stretch>
            <a:fillRect/>
          </a:stretch>
        </p:blipFill>
        <p:spPr>
          <a:xfrm>
            <a:off x="1861825" y="948975"/>
            <a:ext cx="4975644" cy="4130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56" name="Shape 156"/>
        <p:cNvGrpSpPr/>
        <p:nvPr/>
      </p:nvGrpSpPr>
      <p:grpSpPr>
        <a:xfrm>
          <a:off x="0" y="0"/>
          <a:ext cx="0" cy="0"/>
          <a:chOff x="0" y="0"/>
          <a:chExt cx="0" cy="0"/>
        </a:xfrm>
      </p:grpSpPr>
      <p:sp>
        <p:nvSpPr>
          <p:cNvPr id="157" name="Google Shape;157;p27"/>
          <p:cNvSpPr txBox="1"/>
          <p:nvPr/>
        </p:nvSpPr>
        <p:spPr>
          <a:xfrm>
            <a:off x="3165900" y="0"/>
            <a:ext cx="2812200" cy="646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sz="3000">
                <a:solidFill>
                  <a:schemeClr val="dk2"/>
                </a:solidFill>
                <a:latin typeface="Libre Franklin SemiBold"/>
                <a:ea typeface="Libre Franklin SemiBold"/>
                <a:cs typeface="Libre Franklin SemiBold"/>
                <a:sym typeface="Libre Franklin SemiBold"/>
              </a:rPr>
              <a:t>SCHEME 2</a:t>
            </a:r>
            <a:endParaRPr sz="3000">
              <a:solidFill>
                <a:schemeClr val="dk2"/>
              </a:solidFill>
              <a:latin typeface="Libre Franklin SemiBold"/>
              <a:ea typeface="Libre Franklin SemiBold"/>
              <a:cs typeface="Libre Franklin SemiBold"/>
              <a:sym typeface="Libre Franklin SemiBold"/>
            </a:endParaRPr>
          </a:p>
        </p:txBody>
      </p:sp>
      <p:pic>
        <p:nvPicPr>
          <p:cNvPr id="158" name="Google Shape;158;p27"/>
          <p:cNvPicPr preferRelativeResize="0"/>
          <p:nvPr/>
        </p:nvPicPr>
        <p:blipFill>
          <a:blip r:embed="rId3">
            <a:alphaModFix/>
          </a:blip>
          <a:stretch>
            <a:fillRect/>
          </a:stretch>
        </p:blipFill>
        <p:spPr>
          <a:xfrm>
            <a:off x="372825" y="2487100"/>
            <a:ext cx="5284400" cy="2577476"/>
          </a:xfrm>
          <a:prstGeom prst="rect">
            <a:avLst/>
          </a:prstGeom>
          <a:noFill/>
          <a:ln>
            <a:noFill/>
          </a:ln>
        </p:spPr>
      </p:pic>
      <p:pic>
        <p:nvPicPr>
          <p:cNvPr id="159" name="Google Shape;159;p27"/>
          <p:cNvPicPr preferRelativeResize="0"/>
          <p:nvPr/>
        </p:nvPicPr>
        <p:blipFill>
          <a:blip r:embed="rId4">
            <a:alphaModFix/>
          </a:blip>
          <a:stretch>
            <a:fillRect/>
          </a:stretch>
        </p:blipFill>
        <p:spPr>
          <a:xfrm>
            <a:off x="6722574" y="2571750"/>
            <a:ext cx="2421417" cy="2577475"/>
          </a:xfrm>
          <a:prstGeom prst="rect">
            <a:avLst/>
          </a:prstGeom>
          <a:noFill/>
          <a:ln>
            <a:noFill/>
          </a:ln>
        </p:spPr>
      </p:pic>
      <p:pic>
        <p:nvPicPr>
          <p:cNvPr id="160" name="Google Shape;160;p27"/>
          <p:cNvPicPr preferRelativeResize="0"/>
          <p:nvPr/>
        </p:nvPicPr>
        <p:blipFill>
          <a:blip r:embed="rId5">
            <a:alphaModFix/>
          </a:blip>
          <a:stretch>
            <a:fillRect/>
          </a:stretch>
        </p:blipFill>
        <p:spPr>
          <a:xfrm>
            <a:off x="114850" y="716700"/>
            <a:ext cx="6457476" cy="1597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64" name="Shape 164"/>
        <p:cNvGrpSpPr/>
        <p:nvPr/>
      </p:nvGrpSpPr>
      <p:grpSpPr>
        <a:xfrm>
          <a:off x="0" y="0"/>
          <a:ext cx="0" cy="0"/>
          <a:chOff x="0" y="0"/>
          <a:chExt cx="0" cy="0"/>
        </a:xfrm>
      </p:grpSpPr>
      <p:sp>
        <p:nvSpPr>
          <p:cNvPr id="165" name="Google Shape;165;p28"/>
          <p:cNvSpPr txBox="1"/>
          <p:nvPr>
            <p:ph type="title"/>
          </p:nvPr>
        </p:nvSpPr>
        <p:spPr>
          <a:xfrm>
            <a:off x="97950" y="-113650"/>
            <a:ext cx="8520600" cy="841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lang="en-GB" sz="3000">
                <a:solidFill>
                  <a:schemeClr val="dk2"/>
                </a:solidFill>
                <a:latin typeface="Libre Franklin SemiBold"/>
                <a:ea typeface="Libre Franklin SemiBold"/>
                <a:cs typeface="Libre Franklin SemiBold"/>
                <a:sym typeface="Libre Franklin SemiBold"/>
              </a:rPr>
              <a:t>SCHEME 2</a:t>
            </a:r>
            <a:endParaRPr sz="3000">
              <a:solidFill>
                <a:schemeClr val="dk2"/>
              </a:solidFill>
              <a:latin typeface="Libre Franklin SemiBold"/>
              <a:ea typeface="Libre Franklin SemiBold"/>
              <a:cs typeface="Libre Franklin SemiBold"/>
              <a:sym typeface="Libre Franklin SemiBold"/>
            </a:endParaRPr>
          </a:p>
        </p:txBody>
      </p:sp>
      <p:sp>
        <p:nvSpPr>
          <p:cNvPr id="166" name="Google Shape;166;p28"/>
          <p:cNvSpPr txBox="1"/>
          <p:nvPr/>
        </p:nvSpPr>
        <p:spPr>
          <a:xfrm>
            <a:off x="5009300" y="1005425"/>
            <a:ext cx="36672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GB" sz="2000"/>
              <a:t>By using Scheme 2 we got 90% of Accuracy of the model</a:t>
            </a:r>
            <a:endParaRPr sz="2000"/>
          </a:p>
        </p:txBody>
      </p:sp>
      <p:pic>
        <p:nvPicPr>
          <p:cNvPr id="167" name="Google Shape;167;p28"/>
          <p:cNvPicPr preferRelativeResize="0"/>
          <p:nvPr/>
        </p:nvPicPr>
        <p:blipFill>
          <a:blip r:embed="rId3">
            <a:alphaModFix/>
          </a:blip>
          <a:stretch>
            <a:fillRect/>
          </a:stretch>
        </p:blipFill>
        <p:spPr>
          <a:xfrm>
            <a:off x="5809582" y="2339500"/>
            <a:ext cx="2725074" cy="2725074"/>
          </a:xfrm>
          <a:prstGeom prst="rect">
            <a:avLst/>
          </a:prstGeom>
          <a:noFill/>
          <a:ln>
            <a:noFill/>
          </a:ln>
        </p:spPr>
      </p:pic>
      <p:pic>
        <p:nvPicPr>
          <p:cNvPr id="168" name="Google Shape;168;p28"/>
          <p:cNvPicPr preferRelativeResize="0"/>
          <p:nvPr/>
        </p:nvPicPr>
        <p:blipFill>
          <a:blip r:embed="rId4">
            <a:alphaModFix/>
          </a:blip>
          <a:stretch>
            <a:fillRect/>
          </a:stretch>
        </p:blipFill>
        <p:spPr>
          <a:xfrm>
            <a:off x="152400" y="880550"/>
            <a:ext cx="4649550" cy="411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72" name="Shape 172"/>
        <p:cNvGrpSpPr/>
        <p:nvPr/>
      </p:nvGrpSpPr>
      <p:grpSpPr>
        <a:xfrm>
          <a:off x="0" y="0"/>
          <a:ext cx="0" cy="0"/>
          <a:chOff x="0" y="0"/>
          <a:chExt cx="0" cy="0"/>
        </a:xfrm>
      </p:grpSpPr>
      <p:sp>
        <p:nvSpPr>
          <p:cNvPr id="173" name="Google Shape;173;p29"/>
          <p:cNvSpPr txBox="1"/>
          <p:nvPr>
            <p:ph type="title"/>
          </p:nvPr>
        </p:nvSpPr>
        <p:spPr>
          <a:xfrm>
            <a:off x="2282300" y="100200"/>
            <a:ext cx="8520600" cy="841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sz="3233">
                <a:solidFill>
                  <a:srgbClr val="000000"/>
                </a:solidFill>
                <a:latin typeface="Libre Franklin Medium"/>
                <a:ea typeface="Libre Franklin Medium"/>
                <a:cs typeface="Libre Franklin Medium"/>
                <a:sym typeface="Libre Franklin Medium"/>
              </a:rPr>
              <a:t>SCHEME 2 VISUALIZATION</a:t>
            </a:r>
            <a:endParaRPr sz="3233">
              <a:solidFill>
                <a:srgbClr val="000000"/>
              </a:solidFill>
              <a:latin typeface="Libre Franklin Medium"/>
              <a:ea typeface="Libre Franklin Medium"/>
              <a:cs typeface="Libre Franklin Medium"/>
              <a:sym typeface="Libre Franklin Medium"/>
            </a:endParaRPr>
          </a:p>
          <a:p>
            <a:pPr indent="0" lvl="0" marL="0" rtl="0" algn="ctr">
              <a:spcBef>
                <a:spcPts val="0"/>
              </a:spcBef>
              <a:spcAft>
                <a:spcPts val="0"/>
              </a:spcAft>
              <a:buNone/>
            </a:pPr>
            <a:r>
              <a:t/>
            </a:r>
            <a:endParaRPr/>
          </a:p>
        </p:txBody>
      </p:sp>
      <p:pic>
        <p:nvPicPr>
          <p:cNvPr id="174" name="Google Shape;174;p29"/>
          <p:cNvPicPr preferRelativeResize="0"/>
          <p:nvPr/>
        </p:nvPicPr>
        <p:blipFill>
          <a:blip r:embed="rId3">
            <a:alphaModFix/>
          </a:blip>
          <a:stretch>
            <a:fillRect/>
          </a:stretch>
        </p:blipFill>
        <p:spPr>
          <a:xfrm>
            <a:off x="2310350" y="1113450"/>
            <a:ext cx="4523303" cy="3896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78" name="Shape 178"/>
        <p:cNvGrpSpPr/>
        <p:nvPr/>
      </p:nvGrpSpPr>
      <p:grpSpPr>
        <a:xfrm>
          <a:off x="0" y="0"/>
          <a:ext cx="0" cy="0"/>
          <a:chOff x="0" y="0"/>
          <a:chExt cx="0" cy="0"/>
        </a:xfrm>
      </p:grpSpPr>
      <p:sp>
        <p:nvSpPr>
          <p:cNvPr id="179" name="Google Shape;179;p30"/>
          <p:cNvSpPr txBox="1"/>
          <p:nvPr>
            <p:ph type="title"/>
          </p:nvPr>
        </p:nvSpPr>
        <p:spPr>
          <a:xfrm>
            <a:off x="0" y="-601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sz="3000">
                <a:solidFill>
                  <a:schemeClr val="dk2"/>
                </a:solidFill>
                <a:latin typeface="Libre Franklin SemiBold"/>
                <a:ea typeface="Libre Franklin SemiBold"/>
                <a:cs typeface="Libre Franklin SemiBold"/>
                <a:sym typeface="Libre Franklin SemiBold"/>
              </a:rPr>
              <a:t>SCHEME 3</a:t>
            </a:r>
            <a:endParaRPr sz="3000">
              <a:solidFill>
                <a:schemeClr val="dk2"/>
              </a:solidFill>
              <a:latin typeface="Libre Franklin SemiBold"/>
              <a:ea typeface="Libre Franklin SemiBold"/>
              <a:cs typeface="Libre Franklin SemiBold"/>
              <a:sym typeface="Libre Franklin SemiBold"/>
            </a:endParaRPr>
          </a:p>
        </p:txBody>
      </p:sp>
      <p:pic>
        <p:nvPicPr>
          <p:cNvPr id="180" name="Google Shape;180;p30"/>
          <p:cNvPicPr preferRelativeResize="0"/>
          <p:nvPr/>
        </p:nvPicPr>
        <p:blipFill>
          <a:blip r:embed="rId3">
            <a:alphaModFix/>
          </a:blip>
          <a:stretch>
            <a:fillRect/>
          </a:stretch>
        </p:blipFill>
        <p:spPr>
          <a:xfrm>
            <a:off x="4227725" y="2986788"/>
            <a:ext cx="4976374" cy="1734925"/>
          </a:xfrm>
          <a:prstGeom prst="rect">
            <a:avLst/>
          </a:prstGeom>
          <a:noFill/>
          <a:ln>
            <a:noFill/>
          </a:ln>
        </p:spPr>
      </p:pic>
      <p:pic>
        <p:nvPicPr>
          <p:cNvPr id="181" name="Google Shape;181;p30"/>
          <p:cNvPicPr preferRelativeResize="0"/>
          <p:nvPr/>
        </p:nvPicPr>
        <p:blipFill>
          <a:blip r:embed="rId4">
            <a:alphaModFix/>
          </a:blip>
          <a:stretch>
            <a:fillRect/>
          </a:stretch>
        </p:blipFill>
        <p:spPr>
          <a:xfrm>
            <a:off x="5952575" y="553325"/>
            <a:ext cx="2568023" cy="1900337"/>
          </a:xfrm>
          <a:prstGeom prst="rect">
            <a:avLst/>
          </a:prstGeom>
          <a:noFill/>
          <a:ln>
            <a:noFill/>
          </a:ln>
        </p:spPr>
      </p:pic>
      <p:pic>
        <p:nvPicPr>
          <p:cNvPr id="182" name="Google Shape;182;p30"/>
          <p:cNvPicPr preferRelativeResize="0"/>
          <p:nvPr/>
        </p:nvPicPr>
        <p:blipFill>
          <a:blip r:embed="rId5">
            <a:alphaModFix/>
          </a:blip>
          <a:stretch>
            <a:fillRect/>
          </a:stretch>
        </p:blipFill>
        <p:spPr>
          <a:xfrm>
            <a:off x="64275" y="1195250"/>
            <a:ext cx="3922925" cy="3526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86" name="Shape 186"/>
        <p:cNvGrpSpPr/>
        <p:nvPr/>
      </p:nvGrpSpPr>
      <p:grpSpPr>
        <a:xfrm>
          <a:off x="0" y="0"/>
          <a:ext cx="0" cy="0"/>
          <a:chOff x="0" y="0"/>
          <a:chExt cx="0" cy="0"/>
        </a:xfrm>
      </p:grpSpPr>
      <p:sp>
        <p:nvSpPr>
          <p:cNvPr id="187" name="Google Shape;187;p31"/>
          <p:cNvSpPr txBox="1"/>
          <p:nvPr>
            <p:ph type="title"/>
          </p:nvPr>
        </p:nvSpPr>
        <p:spPr>
          <a:xfrm>
            <a:off x="152400" y="-113550"/>
            <a:ext cx="8520600" cy="841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lang="en-GB" sz="2900">
                <a:solidFill>
                  <a:schemeClr val="dk2"/>
                </a:solidFill>
                <a:latin typeface="Libre Franklin SemiBold"/>
                <a:ea typeface="Libre Franklin SemiBold"/>
                <a:cs typeface="Libre Franklin SemiBold"/>
                <a:sym typeface="Libre Franklin SemiBold"/>
              </a:rPr>
              <a:t>SCHEME 3</a:t>
            </a:r>
            <a:endParaRPr sz="2900">
              <a:solidFill>
                <a:schemeClr val="dk2"/>
              </a:solidFill>
              <a:latin typeface="Libre Franklin SemiBold"/>
              <a:ea typeface="Libre Franklin SemiBold"/>
              <a:cs typeface="Libre Franklin SemiBold"/>
              <a:sym typeface="Libre Franklin SemiBold"/>
            </a:endParaRPr>
          </a:p>
        </p:txBody>
      </p:sp>
      <p:sp>
        <p:nvSpPr>
          <p:cNvPr id="188" name="Google Shape;188;p31"/>
          <p:cNvSpPr txBox="1"/>
          <p:nvPr/>
        </p:nvSpPr>
        <p:spPr>
          <a:xfrm>
            <a:off x="941225" y="4325325"/>
            <a:ext cx="6192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GB" sz="1800"/>
              <a:t>By using Scheme 3 we got 60% accuracy of the model</a:t>
            </a:r>
            <a:endParaRPr sz="1800"/>
          </a:p>
        </p:txBody>
      </p:sp>
      <p:pic>
        <p:nvPicPr>
          <p:cNvPr id="189" name="Google Shape;189;p31"/>
          <p:cNvPicPr preferRelativeResize="0"/>
          <p:nvPr/>
        </p:nvPicPr>
        <p:blipFill>
          <a:blip r:embed="rId3">
            <a:alphaModFix/>
          </a:blip>
          <a:stretch>
            <a:fillRect/>
          </a:stretch>
        </p:blipFill>
        <p:spPr>
          <a:xfrm>
            <a:off x="152400" y="880650"/>
            <a:ext cx="4006874" cy="3154347"/>
          </a:xfrm>
          <a:prstGeom prst="rect">
            <a:avLst/>
          </a:prstGeom>
          <a:noFill/>
          <a:ln>
            <a:noFill/>
          </a:ln>
        </p:spPr>
      </p:pic>
      <p:pic>
        <p:nvPicPr>
          <p:cNvPr id="190" name="Google Shape;190;p31"/>
          <p:cNvPicPr preferRelativeResize="0"/>
          <p:nvPr/>
        </p:nvPicPr>
        <p:blipFill>
          <a:blip r:embed="rId4">
            <a:alphaModFix/>
          </a:blip>
          <a:stretch>
            <a:fillRect/>
          </a:stretch>
        </p:blipFill>
        <p:spPr>
          <a:xfrm>
            <a:off x="4374574" y="1381888"/>
            <a:ext cx="4679926" cy="21518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69350" y="329750"/>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a:t>
            </a:r>
            <a:r>
              <a:rPr b="1" lang="en-GB"/>
              <a:t>   I</a:t>
            </a:r>
            <a:r>
              <a:rPr b="1" lang="en-GB">
                <a:latin typeface="Libre Franklin"/>
                <a:ea typeface="Libre Franklin"/>
                <a:cs typeface="Libre Franklin"/>
                <a:sym typeface="Libre Franklin"/>
              </a:rPr>
              <a:t>NTRODUCTION</a:t>
            </a:r>
            <a:r>
              <a:rPr b="1" lang="en-GB"/>
              <a:t> </a:t>
            </a:r>
            <a:endParaRPr b="1"/>
          </a:p>
        </p:txBody>
      </p:sp>
      <p:sp>
        <p:nvSpPr>
          <p:cNvPr id="63" name="Google Shape;63;p14"/>
          <p:cNvSpPr txBox="1"/>
          <p:nvPr>
            <p:ph idx="1" type="body"/>
          </p:nvPr>
        </p:nvSpPr>
        <p:spPr>
          <a:xfrm>
            <a:off x="311700" y="1152475"/>
            <a:ext cx="8520600" cy="3416400"/>
          </a:xfrm>
          <a:prstGeom prst="rect">
            <a:avLst/>
          </a:prstGeom>
          <a:noFill/>
          <a:effectLst>
            <a:outerShdw blurRad="57150" rotWithShape="0" algn="bl" dir="5400000" dist="19050">
              <a:schemeClr val="lt1">
                <a:alpha val="42000"/>
              </a:schemeClr>
            </a:outerShdw>
            <a:reflection blurRad="0" dir="5400000" dist="38100" endA="0" fadeDir="5400012" kx="0" rotWithShape="0" algn="bl" stPos="0" sy="-100000" ky="0"/>
          </a:effectLst>
        </p:spPr>
        <p:txBody>
          <a:bodyPr anchorCtr="0" anchor="t" bIns="91425" lIns="91425" spcFirstLastPara="1" rIns="91425" wrap="square" tIns="91425">
            <a:normAutofit fontScale="85000" lnSpcReduction="10000"/>
          </a:bodyPr>
          <a:lstStyle/>
          <a:p>
            <a:pPr indent="-313828" lvl="0" marL="457200" rtl="0" algn="l">
              <a:spcBef>
                <a:spcPts val="0"/>
              </a:spcBef>
              <a:spcAft>
                <a:spcPts val="0"/>
              </a:spcAft>
              <a:buClr>
                <a:schemeClr val="dk1"/>
              </a:buClr>
              <a:buSzPct val="100000"/>
              <a:buFont typeface="Libre Franklin SemiBold"/>
              <a:buChar char="●"/>
            </a:pPr>
            <a:r>
              <a:rPr lang="en-GB" sz="1579">
                <a:solidFill>
                  <a:schemeClr val="dk1"/>
                </a:solidFill>
                <a:latin typeface="Libre Franklin SemiBold"/>
                <a:ea typeface="Libre Franklin SemiBold"/>
                <a:cs typeface="Libre Franklin SemiBold"/>
                <a:sym typeface="Libre Franklin SemiBold"/>
              </a:rPr>
              <a:t>The stock market is a system that allows people to buy and sell shares in publicly traded companies. These companies sell stocks to raise money for their operations and growth. Investors buy stocks with the hope of earning a return on their investment through dividends or by selling the stocks for a higher price than they paid for them. The stock market is influenced by a wide range of factors, including economic conditions, company performance, and political event</a:t>
            </a:r>
            <a:endParaRPr sz="1579">
              <a:solidFill>
                <a:schemeClr val="dk1"/>
              </a:solidFill>
              <a:latin typeface="Libre Franklin SemiBold"/>
              <a:ea typeface="Libre Franklin SemiBold"/>
              <a:cs typeface="Libre Franklin SemiBold"/>
              <a:sym typeface="Libre Franklin SemiBold"/>
            </a:endParaRPr>
          </a:p>
          <a:p>
            <a:pPr indent="0" lvl="0" marL="457200" rtl="0" algn="l">
              <a:spcBef>
                <a:spcPts val="1200"/>
              </a:spcBef>
              <a:spcAft>
                <a:spcPts val="0"/>
              </a:spcAft>
              <a:buNone/>
            </a:pPr>
            <a:r>
              <a:t/>
            </a:r>
            <a:endParaRPr sz="1579">
              <a:solidFill>
                <a:schemeClr val="dk1"/>
              </a:solidFill>
              <a:latin typeface="Libre Franklin SemiBold"/>
              <a:ea typeface="Libre Franklin SemiBold"/>
              <a:cs typeface="Libre Franklin SemiBold"/>
              <a:sym typeface="Libre Franklin SemiBold"/>
            </a:endParaRPr>
          </a:p>
          <a:p>
            <a:pPr indent="-318790" lvl="0" marL="457200" rtl="0" algn="l">
              <a:spcBef>
                <a:spcPts val="1200"/>
              </a:spcBef>
              <a:spcAft>
                <a:spcPts val="0"/>
              </a:spcAft>
              <a:buClr>
                <a:schemeClr val="dk1"/>
              </a:buClr>
              <a:buSzPct val="100000"/>
              <a:buFont typeface="Libre Franklin SemiBold"/>
              <a:buChar char="●"/>
            </a:pPr>
            <a:r>
              <a:rPr lang="en-GB" sz="1670">
                <a:solidFill>
                  <a:schemeClr val="dk1"/>
                </a:solidFill>
                <a:latin typeface="Libre Franklin SemiBold"/>
                <a:ea typeface="Libre Franklin SemiBold"/>
                <a:cs typeface="Libre Franklin SemiBold"/>
                <a:sym typeface="Libre Franklin SemiBold"/>
              </a:rPr>
              <a:t>S</a:t>
            </a:r>
            <a:r>
              <a:rPr lang="en-GB" sz="1500">
                <a:solidFill>
                  <a:schemeClr val="dk1"/>
                </a:solidFill>
                <a:latin typeface="Libre Franklin SemiBold"/>
                <a:ea typeface="Libre Franklin SemiBold"/>
                <a:cs typeface="Libre Franklin SemiBold"/>
                <a:sym typeface="Libre Franklin SemiBold"/>
              </a:rPr>
              <a:t>tock market prediction is the process of attempting to forecast the future price movement of a stock or the stock market as a whole.  Numerous variables, such as the state of the economy, corporate performance, investor sentiment, and world events, among others, have an impact on stock prices. Because of this, making accurate stock price predictions can be difficult.Statistical modeling involves using statistical techniques to analyze historical data and make predictions about future events. This can include techniques such as regression analysis and time series analysis.</a:t>
            </a:r>
            <a:endParaRPr sz="1500">
              <a:solidFill>
                <a:schemeClr val="dk1"/>
              </a:solidFill>
              <a:latin typeface="Libre Franklin SemiBold"/>
              <a:ea typeface="Libre Franklin SemiBold"/>
              <a:cs typeface="Libre Franklin SemiBold"/>
              <a:sym typeface="Libre Franklin SemiBold"/>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94" name="Shape 194"/>
        <p:cNvGrpSpPr/>
        <p:nvPr/>
      </p:nvGrpSpPr>
      <p:grpSpPr>
        <a:xfrm>
          <a:off x="0" y="0"/>
          <a:ext cx="0" cy="0"/>
          <a:chOff x="0" y="0"/>
          <a:chExt cx="0" cy="0"/>
        </a:xfrm>
      </p:grpSpPr>
      <p:sp>
        <p:nvSpPr>
          <p:cNvPr id="195" name="Google Shape;195;p32"/>
          <p:cNvSpPr txBox="1"/>
          <p:nvPr>
            <p:ph type="title"/>
          </p:nvPr>
        </p:nvSpPr>
        <p:spPr>
          <a:xfrm>
            <a:off x="91250" y="46750"/>
            <a:ext cx="8520600" cy="8418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lang="en-GB" sz="2900">
                <a:solidFill>
                  <a:schemeClr val="dk2"/>
                </a:solidFill>
                <a:latin typeface="Libre Franklin SemiBold"/>
                <a:ea typeface="Libre Franklin SemiBold"/>
                <a:cs typeface="Libre Franklin SemiBold"/>
                <a:sym typeface="Libre Franklin SemiBold"/>
              </a:rPr>
              <a:t>SCHEME 3 VISUALIZATION</a:t>
            </a:r>
            <a:endParaRPr sz="2900">
              <a:solidFill>
                <a:schemeClr val="dk2"/>
              </a:solidFill>
              <a:latin typeface="Libre Franklin SemiBold"/>
              <a:ea typeface="Libre Franklin SemiBold"/>
              <a:cs typeface="Libre Franklin SemiBold"/>
              <a:sym typeface="Libre Franklin SemiBold"/>
            </a:endParaRPr>
          </a:p>
        </p:txBody>
      </p:sp>
      <p:pic>
        <p:nvPicPr>
          <p:cNvPr id="196" name="Google Shape;196;p32"/>
          <p:cNvPicPr preferRelativeResize="0"/>
          <p:nvPr/>
        </p:nvPicPr>
        <p:blipFill>
          <a:blip r:embed="rId3">
            <a:alphaModFix/>
          </a:blip>
          <a:stretch>
            <a:fillRect/>
          </a:stretch>
        </p:blipFill>
        <p:spPr>
          <a:xfrm>
            <a:off x="1972488" y="1091200"/>
            <a:ext cx="4758135" cy="3950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200" name="Shape 200"/>
        <p:cNvGrpSpPr/>
        <p:nvPr/>
      </p:nvGrpSpPr>
      <p:grpSpPr>
        <a:xfrm>
          <a:off x="0" y="0"/>
          <a:ext cx="0" cy="0"/>
          <a:chOff x="0" y="0"/>
          <a:chExt cx="0" cy="0"/>
        </a:xfrm>
      </p:grpSpPr>
      <p:pic>
        <p:nvPicPr>
          <p:cNvPr id="201" name="Google Shape;201;p33"/>
          <p:cNvPicPr preferRelativeResize="0"/>
          <p:nvPr/>
        </p:nvPicPr>
        <p:blipFill>
          <a:blip r:embed="rId3">
            <a:alphaModFix amt="60000"/>
          </a:blip>
          <a:stretch>
            <a:fillRect/>
          </a:stretch>
        </p:blipFill>
        <p:spPr>
          <a:xfrm>
            <a:off x="0" y="0"/>
            <a:ext cx="9144000" cy="6094463"/>
          </a:xfrm>
          <a:prstGeom prst="rect">
            <a:avLst/>
          </a:prstGeom>
          <a:noFill/>
          <a:ln>
            <a:noFill/>
          </a:ln>
          <a:effectLst>
            <a:outerShdw blurRad="57150" rotWithShape="0" algn="bl" dir="5400000" dist="19050">
              <a:srgbClr val="000000">
                <a:alpha val="50000"/>
              </a:srgbClr>
            </a:outerShdw>
          </a:effectLst>
        </p:spPr>
      </p:pic>
      <p:sp>
        <p:nvSpPr>
          <p:cNvPr id="202" name="Google Shape;202;p33"/>
          <p:cNvSpPr txBox="1"/>
          <p:nvPr/>
        </p:nvSpPr>
        <p:spPr>
          <a:xfrm>
            <a:off x="3410350" y="152375"/>
            <a:ext cx="3884700" cy="615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sz="2800">
                <a:solidFill>
                  <a:schemeClr val="dk1"/>
                </a:solidFill>
              </a:rPr>
              <a:t>RESULT</a:t>
            </a:r>
            <a:endParaRPr sz="2800">
              <a:solidFill>
                <a:schemeClr val="dk1"/>
              </a:solidFill>
            </a:endParaRPr>
          </a:p>
        </p:txBody>
      </p:sp>
      <p:sp>
        <p:nvSpPr>
          <p:cNvPr id="203" name="Google Shape;203;p33"/>
          <p:cNvSpPr txBox="1"/>
          <p:nvPr/>
        </p:nvSpPr>
        <p:spPr>
          <a:xfrm>
            <a:off x="1089025" y="4213025"/>
            <a:ext cx="60573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p:txBody>
      </p:sp>
      <p:pic>
        <p:nvPicPr>
          <p:cNvPr id="204" name="Google Shape;204;p33"/>
          <p:cNvPicPr preferRelativeResize="0"/>
          <p:nvPr/>
        </p:nvPicPr>
        <p:blipFill>
          <a:blip r:embed="rId4">
            <a:alphaModFix/>
          </a:blip>
          <a:stretch>
            <a:fillRect/>
          </a:stretch>
        </p:blipFill>
        <p:spPr>
          <a:xfrm>
            <a:off x="267550" y="1623850"/>
            <a:ext cx="8608901" cy="1088125"/>
          </a:xfrm>
          <a:prstGeom prst="rect">
            <a:avLst/>
          </a:prstGeom>
          <a:noFill/>
          <a:ln>
            <a:noFill/>
          </a:ln>
        </p:spPr>
      </p:pic>
      <p:pic>
        <p:nvPicPr>
          <p:cNvPr id="205" name="Google Shape;205;p33"/>
          <p:cNvPicPr preferRelativeResize="0"/>
          <p:nvPr/>
        </p:nvPicPr>
        <p:blipFill>
          <a:blip r:embed="rId5">
            <a:alphaModFix/>
          </a:blip>
          <a:stretch>
            <a:fillRect/>
          </a:stretch>
        </p:blipFill>
        <p:spPr>
          <a:xfrm>
            <a:off x="2386000" y="3032075"/>
            <a:ext cx="3409950" cy="1581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34"/>
          <p:cNvSpPr txBox="1"/>
          <p:nvPr>
            <p:ph type="title"/>
          </p:nvPr>
        </p:nvSpPr>
        <p:spPr>
          <a:xfrm>
            <a:off x="250875" y="623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solidFill>
                  <a:schemeClr val="lt1"/>
                </a:solidFill>
              </a:rPr>
              <a:t>CONCLUSION</a:t>
            </a:r>
            <a:endParaRPr>
              <a:solidFill>
                <a:schemeClr val="lt1"/>
              </a:solidFill>
            </a:endParaRPr>
          </a:p>
        </p:txBody>
      </p:sp>
      <p:sp>
        <p:nvSpPr>
          <p:cNvPr id="211" name="Google Shape;211;p34"/>
          <p:cNvSpPr txBox="1"/>
          <p:nvPr/>
        </p:nvSpPr>
        <p:spPr>
          <a:xfrm>
            <a:off x="1368525" y="1773175"/>
            <a:ext cx="7147800" cy="1800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Char char="●"/>
            </a:pPr>
            <a:r>
              <a:rPr lang="en-GB" sz="2100">
                <a:solidFill>
                  <a:schemeClr val="lt1"/>
                </a:solidFill>
              </a:rPr>
              <a:t>While comparing all three models  we got result of scheme 2 with accuracy of 92% which is most of all three schemes. So now we can use Scheme 2 in our future stock predictions to make it more precise and get good values out of it. </a:t>
            </a:r>
            <a:endParaRPr sz="21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4740400" y="144425"/>
            <a:ext cx="51384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Libre Franklin SemiBold"/>
                <a:ea typeface="Libre Franklin SemiBold"/>
                <a:cs typeface="Libre Franklin SemiBold"/>
                <a:sym typeface="Libre Franklin SemiBold"/>
              </a:rPr>
              <a:t>PROBLEM STATEMENT</a:t>
            </a:r>
            <a:endParaRPr>
              <a:solidFill>
                <a:schemeClr val="lt1"/>
              </a:solidFill>
              <a:latin typeface="Libre Franklin SemiBold"/>
              <a:ea typeface="Libre Franklin SemiBold"/>
              <a:cs typeface="Libre Franklin SemiBold"/>
              <a:sym typeface="Libre Franklin SemiBold"/>
            </a:endParaRPr>
          </a:p>
        </p:txBody>
      </p:sp>
      <p:pic>
        <p:nvPicPr>
          <p:cNvPr id="69" name="Google Shape;69;p15"/>
          <p:cNvPicPr preferRelativeResize="0"/>
          <p:nvPr/>
        </p:nvPicPr>
        <p:blipFill>
          <a:blip r:embed="rId3">
            <a:alphaModFix/>
          </a:blip>
          <a:stretch>
            <a:fillRect/>
          </a:stretch>
        </p:blipFill>
        <p:spPr>
          <a:xfrm>
            <a:off x="0" y="33750"/>
            <a:ext cx="4338924" cy="5076000"/>
          </a:xfrm>
          <a:prstGeom prst="rect">
            <a:avLst/>
          </a:prstGeom>
          <a:noFill/>
          <a:ln cap="flat" cmpd="sng" w="76200">
            <a:solidFill>
              <a:schemeClr val="dk2"/>
            </a:solidFill>
            <a:prstDash val="solid"/>
            <a:round/>
            <a:headEnd len="sm" w="sm" type="none"/>
            <a:tailEnd len="sm" w="sm" type="none"/>
          </a:ln>
        </p:spPr>
      </p:pic>
      <p:sp>
        <p:nvSpPr>
          <p:cNvPr id="70" name="Google Shape;70;p15"/>
          <p:cNvSpPr txBox="1"/>
          <p:nvPr/>
        </p:nvSpPr>
        <p:spPr>
          <a:xfrm>
            <a:off x="4692375" y="1319350"/>
            <a:ext cx="4338900" cy="3201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ibre Franklin"/>
              <a:buChar char="●"/>
            </a:pPr>
            <a:r>
              <a:rPr lang="en-GB">
                <a:solidFill>
                  <a:schemeClr val="lt1"/>
                </a:solidFill>
                <a:latin typeface="Libre Franklin"/>
                <a:ea typeface="Libre Franklin"/>
                <a:cs typeface="Libre Franklin"/>
                <a:sym typeface="Libre Franklin"/>
              </a:rPr>
              <a:t>This problem statement identifies the prediction's objective (forecasting future price movement), the data that will be used (previous data and other pertinent criteria), and the evaluation metric that will be employed to assess the prediction's accuracy. Additionally, it establishes the aim of minimizing error to the greatest extent possible, which is a typical goal in many prediction tasks. The dataset of Microsoft stock prices from 2012-01-01 to 2022-8-31 will be used to create a model that can estimate stock prices.</a:t>
            </a:r>
            <a:endParaRPr>
              <a:solidFill>
                <a:schemeClr val="lt1"/>
              </a:solidFill>
              <a:latin typeface="Libre Franklin"/>
              <a:ea typeface="Libre Franklin"/>
              <a:cs typeface="Libre Franklin"/>
              <a:sym typeface="Libre Franklin"/>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98975" y="1062900"/>
            <a:ext cx="5589777" cy="3934875"/>
          </a:xfrm>
          <a:prstGeom prst="rect">
            <a:avLst/>
          </a:prstGeom>
          <a:noFill/>
          <a:ln>
            <a:noFill/>
          </a:ln>
        </p:spPr>
      </p:pic>
      <p:sp>
        <p:nvSpPr>
          <p:cNvPr id="76" name="Google Shape;76;p16"/>
          <p:cNvSpPr txBox="1"/>
          <p:nvPr/>
        </p:nvSpPr>
        <p:spPr>
          <a:xfrm>
            <a:off x="1261875" y="1346100"/>
            <a:ext cx="2979300" cy="21396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lt1"/>
              </a:buClr>
              <a:buSzPts val="1200"/>
              <a:buChar char="●"/>
            </a:pPr>
            <a:r>
              <a:rPr b="1" lang="en-GB" sz="1200">
                <a:solidFill>
                  <a:schemeClr val="lt1"/>
                </a:solidFill>
                <a:latin typeface="Libre Franklin"/>
                <a:ea typeface="Libre Franklin"/>
                <a:cs typeface="Libre Franklin"/>
                <a:sym typeface="Libre Franklin"/>
              </a:rPr>
              <a:t>THIS PYTHON NOTEBOOK ANALYZES MICROSOFT STOCK MARKET PREDICTION BETWEEN </a:t>
            </a:r>
            <a:r>
              <a:rPr b="1" lang="en-GB">
                <a:solidFill>
                  <a:schemeClr val="lt1"/>
                </a:solidFill>
                <a:latin typeface="Libre Franklin"/>
                <a:ea typeface="Libre Franklin"/>
                <a:cs typeface="Libre Franklin"/>
                <a:sym typeface="Libre Franklin"/>
              </a:rPr>
              <a:t>2012-01-01 to 2022-8-31  </a:t>
            </a:r>
            <a:r>
              <a:rPr b="1" lang="en-GB" sz="1200">
                <a:solidFill>
                  <a:schemeClr val="lt1"/>
                </a:solidFill>
                <a:latin typeface="Libre Franklin"/>
                <a:ea typeface="Libre Franklin"/>
                <a:cs typeface="Libre Franklin"/>
                <a:sym typeface="Libre Franklin"/>
              </a:rPr>
              <a:t>USING PYTHON TOOLS LIKE YFINANCE, PANDAS, NUMPY, MATPLOTLIB, SEABORN, AND PLOTLY</a:t>
            </a:r>
            <a:endParaRPr b="1">
              <a:solidFill>
                <a:schemeClr val="lt1"/>
              </a:solidFill>
            </a:endParaRPr>
          </a:p>
        </p:txBody>
      </p:sp>
      <p:pic>
        <p:nvPicPr>
          <p:cNvPr id="77" name="Google Shape;77;p16"/>
          <p:cNvPicPr preferRelativeResize="0"/>
          <p:nvPr/>
        </p:nvPicPr>
        <p:blipFill>
          <a:blip r:embed="rId4">
            <a:alphaModFix amt="44000"/>
          </a:blip>
          <a:stretch>
            <a:fillRect/>
          </a:stretch>
        </p:blipFill>
        <p:spPr>
          <a:xfrm>
            <a:off x="0" y="4"/>
            <a:ext cx="9144000" cy="5143495"/>
          </a:xfrm>
          <a:prstGeom prst="rect">
            <a:avLst/>
          </a:prstGeom>
          <a:noFill/>
          <a:ln>
            <a:noFill/>
          </a:ln>
          <a:effectLst>
            <a:outerShdw blurRad="57150" rotWithShape="0" algn="bl" dir="5400000" dist="19050">
              <a:srgbClr val="000000">
                <a:alpha val="55000"/>
              </a:srgbClr>
            </a:outerShdw>
          </a:effectLst>
        </p:spPr>
      </p:pic>
      <p:sp>
        <p:nvSpPr>
          <p:cNvPr id="78" name="Google Shape;78;p16"/>
          <p:cNvSpPr txBox="1"/>
          <p:nvPr/>
        </p:nvSpPr>
        <p:spPr>
          <a:xfrm>
            <a:off x="1535750" y="197225"/>
            <a:ext cx="5991900" cy="554100"/>
          </a:xfrm>
          <a:prstGeom prst="rect">
            <a:avLst/>
          </a:prstGeom>
          <a:noFill/>
          <a:ln>
            <a:noFill/>
          </a:ln>
          <a:effectLst>
            <a:outerShdw blurRad="57150" rotWithShape="0" algn="bl" dir="5400000" dist="19050">
              <a:srgbClr val="000000">
                <a:alpha val="6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dk1"/>
                </a:solidFill>
              </a:rPr>
              <a:t>IMPORTING DATASETS AND LIBRARY</a:t>
            </a:r>
            <a:endParaRPr>
              <a:solidFill>
                <a:schemeClr val="dk1"/>
              </a:solidFill>
            </a:endParaRPr>
          </a:p>
        </p:txBody>
      </p:sp>
      <p:sp>
        <p:nvSpPr>
          <p:cNvPr id="79" name="Google Shape;79;p16"/>
          <p:cNvSpPr txBox="1"/>
          <p:nvPr/>
        </p:nvSpPr>
        <p:spPr>
          <a:xfrm>
            <a:off x="6412050" y="1346100"/>
            <a:ext cx="2538300" cy="2352000"/>
          </a:xfrm>
          <a:prstGeom prst="rect">
            <a:avLst/>
          </a:prstGeom>
          <a:noFill/>
          <a:ln>
            <a:noFill/>
          </a:ln>
          <a:effectLst>
            <a:outerShdw blurRad="57150" rotWithShape="0" algn="bl" dir="5400000" dist="19050">
              <a:srgbClr val="000000">
                <a:alpha val="71000"/>
              </a:srgbClr>
            </a:outerShdw>
          </a:effectLst>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Char char="●"/>
            </a:pPr>
            <a:r>
              <a:rPr lang="en-GB" sz="1200">
                <a:solidFill>
                  <a:schemeClr val="dk1"/>
                </a:solidFill>
                <a:latin typeface="Libre Franklin Medium"/>
                <a:ea typeface="Libre Franklin Medium"/>
                <a:cs typeface="Libre Franklin Medium"/>
                <a:sym typeface="Libre Franklin Medium"/>
              </a:rPr>
              <a:t>THIS PYTHON NOTEBOOK ANALYZES MICROSOFT STOCK MARKET PREDICTION BETWEEN </a:t>
            </a:r>
            <a:r>
              <a:rPr lang="en-GB">
                <a:solidFill>
                  <a:schemeClr val="dk1"/>
                </a:solidFill>
                <a:latin typeface="Libre Franklin"/>
                <a:ea typeface="Libre Franklin"/>
                <a:cs typeface="Libre Franklin"/>
                <a:sym typeface="Libre Franklin"/>
              </a:rPr>
              <a:t>2012-01-01 to 2022-8-31  </a:t>
            </a:r>
            <a:r>
              <a:rPr lang="en-GB" sz="1200">
                <a:solidFill>
                  <a:schemeClr val="dk1"/>
                </a:solidFill>
                <a:latin typeface="Libre Franklin Medium"/>
                <a:ea typeface="Libre Franklin Medium"/>
                <a:cs typeface="Libre Franklin Medium"/>
                <a:sym typeface="Libre Franklin Medium"/>
              </a:rPr>
              <a:t>USING PYTHON TOOLS LIKE YFINANCE, PANDAS, NUMPY, MATPLOTLIB, SEABORN, AND PLOTLY</a:t>
            </a:r>
            <a:endParaRPr/>
          </a:p>
        </p:txBody>
      </p:sp>
      <p:pic>
        <p:nvPicPr>
          <p:cNvPr id="80" name="Google Shape;80;p16"/>
          <p:cNvPicPr preferRelativeResize="0"/>
          <p:nvPr/>
        </p:nvPicPr>
        <p:blipFill>
          <a:blip r:embed="rId5">
            <a:alphaModFix/>
          </a:blip>
          <a:stretch>
            <a:fillRect/>
          </a:stretch>
        </p:blipFill>
        <p:spPr>
          <a:xfrm>
            <a:off x="31551" y="895900"/>
            <a:ext cx="6098675" cy="4161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4" name="Shape 84"/>
        <p:cNvGrpSpPr/>
        <p:nvPr/>
      </p:nvGrpSpPr>
      <p:grpSpPr>
        <a:xfrm>
          <a:off x="0" y="0"/>
          <a:ext cx="0" cy="0"/>
          <a:chOff x="0" y="0"/>
          <a:chExt cx="0" cy="0"/>
        </a:xfrm>
      </p:grpSpPr>
      <p:sp>
        <p:nvSpPr>
          <p:cNvPr id="85" name="Google Shape;85;p17"/>
          <p:cNvSpPr txBox="1"/>
          <p:nvPr/>
        </p:nvSpPr>
        <p:spPr>
          <a:xfrm>
            <a:off x="2597850" y="324075"/>
            <a:ext cx="18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6" name="Google Shape;86;p17"/>
          <p:cNvPicPr preferRelativeResize="0"/>
          <p:nvPr/>
        </p:nvPicPr>
        <p:blipFill>
          <a:blip r:embed="rId3">
            <a:alphaModFix/>
          </a:blip>
          <a:stretch>
            <a:fillRect/>
          </a:stretch>
        </p:blipFill>
        <p:spPr>
          <a:xfrm>
            <a:off x="0" y="0"/>
            <a:ext cx="3202225" cy="5128576"/>
          </a:xfrm>
          <a:prstGeom prst="rect">
            <a:avLst/>
          </a:prstGeom>
          <a:noFill/>
          <a:ln cap="flat" cmpd="sng" w="9525">
            <a:solidFill>
              <a:schemeClr val="dk2"/>
            </a:solidFill>
            <a:prstDash val="solid"/>
            <a:round/>
            <a:headEnd len="sm" w="sm" type="none"/>
            <a:tailEnd len="sm" w="sm" type="none"/>
          </a:ln>
        </p:spPr>
      </p:pic>
      <p:pic>
        <p:nvPicPr>
          <p:cNvPr id="87" name="Google Shape;87;p17"/>
          <p:cNvPicPr preferRelativeResize="0"/>
          <p:nvPr/>
        </p:nvPicPr>
        <p:blipFill>
          <a:blip r:embed="rId4">
            <a:alphaModFix/>
          </a:blip>
          <a:stretch>
            <a:fillRect/>
          </a:stretch>
        </p:blipFill>
        <p:spPr>
          <a:xfrm>
            <a:off x="3361350" y="139501"/>
            <a:ext cx="5563699" cy="1179550"/>
          </a:xfrm>
          <a:prstGeom prst="rect">
            <a:avLst/>
          </a:prstGeom>
          <a:noFill/>
          <a:ln>
            <a:noFill/>
          </a:ln>
        </p:spPr>
      </p:pic>
      <p:pic>
        <p:nvPicPr>
          <p:cNvPr id="88" name="Google Shape;88;p17"/>
          <p:cNvPicPr preferRelativeResize="0"/>
          <p:nvPr/>
        </p:nvPicPr>
        <p:blipFill rotWithShape="1">
          <a:blip r:embed="rId5">
            <a:alphaModFix/>
          </a:blip>
          <a:srcRect b="3610" l="7700" r="-7700" t="-3610"/>
          <a:stretch/>
        </p:blipFill>
        <p:spPr>
          <a:xfrm>
            <a:off x="4448376" y="1254025"/>
            <a:ext cx="3720499" cy="3774375"/>
          </a:xfrm>
          <a:prstGeom prst="rect">
            <a:avLst/>
          </a:prstGeom>
          <a:noFill/>
          <a:ln>
            <a:noFill/>
          </a:ln>
        </p:spPr>
      </p:pic>
      <p:sp>
        <p:nvSpPr>
          <p:cNvPr id="89" name="Google Shape;89;p17"/>
          <p:cNvSpPr txBox="1"/>
          <p:nvPr/>
        </p:nvSpPr>
        <p:spPr>
          <a:xfrm>
            <a:off x="0" y="0"/>
            <a:ext cx="3202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1"/>
                </a:solidFill>
              </a:rPr>
              <a:t>    </a:t>
            </a:r>
            <a:r>
              <a:rPr lang="en-GB">
                <a:solidFill>
                  <a:schemeClr val="dk1"/>
                </a:solidFill>
              </a:rPr>
              <a:t>METHODS AND FUNCTIONS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438625" y="2150850"/>
            <a:ext cx="8520600" cy="841800"/>
          </a:xfrm>
          <a:prstGeom prst="rect">
            <a:avLst/>
          </a:prstGeom>
        </p:spPr>
        <p:txBody>
          <a:bodyPr anchorCtr="0" anchor="ctr" bIns="91425" lIns="91425" spcFirstLastPara="1" rIns="91425" wrap="square" tIns="91425">
            <a:normAutofit fontScale="90000"/>
          </a:bodyPr>
          <a:lstStyle/>
          <a:p>
            <a:pPr indent="0" lvl="0" marL="0" rtl="0" algn="ctr">
              <a:lnSpc>
                <a:spcPct val="101087"/>
              </a:lnSpc>
              <a:spcBef>
                <a:spcPts val="0"/>
              </a:spcBef>
              <a:spcAft>
                <a:spcPts val="0"/>
              </a:spcAft>
              <a:buNone/>
            </a:pPr>
            <a:r>
              <a:rPr b="1" lang="en-GB" sz="4600">
                <a:solidFill>
                  <a:srgbClr val="FFFFFF"/>
                </a:solidFill>
              </a:rPr>
              <a:t>EXPLORATORY DATA ANALYSIS (EDA)</a:t>
            </a:r>
            <a:r>
              <a:rPr lang="en-GB" sz="4600">
                <a:solidFill>
                  <a:srgbClr val="000000"/>
                </a:solidFill>
              </a:rPr>
              <a:t>​</a:t>
            </a:r>
            <a:endParaRPr sz="4600">
              <a:solidFill>
                <a:srgbClr val="000000"/>
              </a:solidFill>
            </a:endParaRPr>
          </a:p>
          <a:p>
            <a:pPr indent="0" lvl="0" marL="0" rtl="0" algn="l">
              <a:lnSpc>
                <a:spcPct val="101087"/>
              </a:lnSpc>
              <a:spcBef>
                <a:spcPts val="0"/>
              </a:spcBef>
              <a:spcAft>
                <a:spcPts val="0"/>
              </a:spcAft>
              <a:buNone/>
            </a:pPr>
            <a:r>
              <a:rPr b="1" lang="en-GB" sz="4600">
                <a:solidFill>
                  <a:srgbClr val="FFFFFF"/>
                </a:solidFill>
              </a:rPr>
              <a:t>          ALONG WITH THEIR    RESPECTIVE VISUALIZATION</a:t>
            </a:r>
            <a:endParaRPr sz="1200">
              <a:solidFill>
                <a:srgbClr val="DCDDD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98" name="Shape 98"/>
        <p:cNvGrpSpPr/>
        <p:nvPr/>
      </p:nvGrpSpPr>
      <p:grpSpPr>
        <a:xfrm>
          <a:off x="0" y="0"/>
          <a:ext cx="0" cy="0"/>
          <a:chOff x="0" y="0"/>
          <a:chExt cx="0" cy="0"/>
        </a:xfrm>
      </p:grpSpPr>
      <p:sp>
        <p:nvSpPr>
          <p:cNvPr id="99" name="Google Shape;99;p19"/>
          <p:cNvSpPr txBox="1"/>
          <p:nvPr>
            <p:ph type="title"/>
          </p:nvPr>
        </p:nvSpPr>
        <p:spPr>
          <a:xfrm>
            <a:off x="659075" y="186950"/>
            <a:ext cx="7590000" cy="5112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GB" sz="2840">
                <a:solidFill>
                  <a:schemeClr val="lt1"/>
                </a:solidFill>
                <a:latin typeface="Libre Franklin SemiBold"/>
                <a:ea typeface="Libre Franklin SemiBold"/>
                <a:cs typeface="Libre Franklin SemiBold"/>
                <a:sym typeface="Libre Franklin SemiBold"/>
              </a:rPr>
              <a:t>UNDERSTANDING THE DATASET</a:t>
            </a:r>
            <a:endParaRPr sz="2840">
              <a:solidFill>
                <a:schemeClr val="lt1"/>
              </a:solidFill>
              <a:latin typeface="Libre Franklin SemiBold"/>
              <a:ea typeface="Libre Franklin SemiBold"/>
              <a:cs typeface="Libre Franklin SemiBold"/>
              <a:sym typeface="Libre Franklin SemiBold"/>
            </a:endParaRPr>
          </a:p>
        </p:txBody>
      </p:sp>
      <p:pic>
        <p:nvPicPr>
          <p:cNvPr id="100" name="Google Shape;100;p19"/>
          <p:cNvPicPr preferRelativeResize="0"/>
          <p:nvPr/>
        </p:nvPicPr>
        <p:blipFill>
          <a:blip r:embed="rId3">
            <a:alphaModFix/>
          </a:blip>
          <a:stretch>
            <a:fillRect/>
          </a:stretch>
        </p:blipFill>
        <p:spPr>
          <a:xfrm>
            <a:off x="172425" y="3250800"/>
            <a:ext cx="3746274" cy="1647850"/>
          </a:xfrm>
          <a:prstGeom prst="rect">
            <a:avLst/>
          </a:prstGeom>
          <a:noFill/>
          <a:ln>
            <a:noFill/>
          </a:ln>
        </p:spPr>
      </p:pic>
      <p:pic>
        <p:nvPicPr>
          <p:cNvPr id="101" name="Google Shape;101;p19"/>
          <p:cNvPicPr preferRelativeResize="0"/>
          <p:nvPr/>
        </p:nvPicPr>
        <p:blipFill>
          <a:blip r:embed="rId4">
            <a:alphaModFix/>
          </a:blip>
          <a:stretch>
            <a:fillRect/>
          </a:stretch>
        </p:blipFill>
        <p:spPr>
          <a:xfrm>
            <a:off x="5188375" y="3297288"/>
            <a:ext cx="3884100" cy="1554875"/>
          </a:xfrm>
          <a:prstGeom prst="rect">
            <a:avLst/>
          </a:prstGeom>
          <a:noFill/>
          <a:ln>
            <a:noFill/>
          </a:ln>
        </p:spPr>
      </p:pic>
      <p:pic>
        <p:nvPicPr>
          <p:cNvPr id="102" name="Google Shape;102;p19"/>
          <p:cNvPicPr preferRelativeResize="0"/>
          <p:nvPr/>
        </p:nvPicPr>
        <p:blipFill>
          <a:blip r:embed="rId5">
            <a:alphaModFix/>
          </a:blip>
          <a:stretch>
            <a:fillRect/>
          </a:stretch>
        </p:blipFill>
        <p:spPr>
          <a:xfrm>
            <a:off x="3196074" y="827312"/>
            <a:ext cx="3061441" cy="22943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3372300" y="1236751"/>
            <a:ext cx="5170601" cy="3116599"/>
          </a:xfrm>
          <a:prstGeom prst="rect">
            <a:avLst/>
          </a:prstGeom>
          <a:noFill/>
          <a:ln>
            <a:noFill/>
          </a:ln>
        </p:spPr>
      </p:pic>
      <p:sp>
        <p:nvSpPr>
          <p:cNvPr id="108" name="Google Shape;108;p20"/>
          <p:cNvSpPr txBox="1"/>
          <p:nvPr/>
        </p:nvSpPr>
        <p:spPr>
          <a:xfrm>
            <a:off x="2885050" y="70250"/>
            <a:ext cx="3994500" cy="631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Clr>
                <a:srgbClr val="000000"/>
              </a:buClr>
              <a:buFont typeface="Arial"/>
              <a:buNone/>
            </a:pPr>
            <a:r>
              <a:rPr lang="en-GB" sz="2900">
                <a:latin typeface="Libre Franklin SemiBold"/>
                <a:ea typeface="Libre Franklin SemiBold"/>
                <a:cs typeface="Libre Franklin SemiBold"/>
                <a:sym typeface="Libre Franklin SemiBold"/>
              </a:rPr>
              <a:t>SCATTER PLOT</a:t>
            </a:r>
            <a:endParaRPr sz="1100">
              <a:latin typeface="Libre Franklin SemiBold"/>
              <a:ea typeface="Libre Franklin SemiBold"/>
              <a:cs typeface="Libre Franklin SemiBold"/>
              <a:sym typeface="Libre Franklin SemiBold"/>
            </a:endParaRPr>
          </a:p>
        </p:txBody>
      </p:sp>
      <p:sp>
        <p:nvSpPr>
          <p:cNvPr id="109" name="Google Shape;109;p20"/>
          <p:cNvSpPr txBox="1"/>
          <p:nvPr/>
        </p:nvSpPr>
        <p:spPr>
          <a:xfrm>
            <a:off x="236500" y="1276850"/>
            <a:ext cx="2194200" cy="2445000"/>
          </a:xfrm>
          <a:prstGeom prst="rect">
            <a:avLst/>
          </a:prstGeom>
          <a:noFill/>
          <a:ln>
            <a:noFill/>
          </a:ln>
        </p:spPr>
        <p:txBody>
          <a:bodyPr anchorCtr="0" anchor="t" bIns="91425" lIns="91425" spcFirstLastPara="1" rIns="91425" wrap="square" tIns="91425">
            <a:spAutoFit/>
          </a:bodyPr>
          <a:lstStyle/>
          <a:p>
            <a:pPr indent="-323850" lvl="0" marL="457200" rtl="0" algn="l">
              <a:lnSpc>
                <a:spcPct val="89000"/>
              </a:lnSpc>
              <a:spcBef>
                <a:spcPts val="0"/>
              </a:spcBef>
              <a:spcAft>
                <a:spcPts val="0"/>
              </a:spcAft>
              <a:buClr>
                <a:srgbClr val="191B0E"/>
              </a:buClr>
              <a:buSzPts val="1500"/>
              <a:buFont typeface="Libre Franklin"/>
              <a:buChar char="●"/>
            </a:pPr>
            <a:r>
              <a:rPr lang="en-GB" sz="1500">
                <a:solidFill>
                  <a:srgbClr val="191B0E"/>
                </a:solidFill>
                <a:latin typeface="Libre Franklin"/>
                <a:ea typeface="Libre Franklin"/>
                <a:cs typeface="Libre Franklin"/>
                <a:sym typeface="Libre Franklin"/>
              </a:rPr>
              <a:t>Scatter plot is used to compare two sets of data along the two axes. Here we have used it to show the relation between the open stock price and the close stock price.</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DE3"/>
        </a:solidFill>
      </p:bgPr>
    </p:bg>
    <p:spTree>
      <p:nvGrpSpPr>
        <p:cNvPr id="113" name="Shape 113"/>
        <p:cNvGrpSpPr/>
        <p:nvPr/>
      </p:nvGrpSpPr>
      <p:grpSpPr>
        <a:xfrm>
          <a:off x="0" y="0"/>
          <a:ext cx="0" cy="0"/>
          <a:chOff x="0" y="0"/>
          <a:chExt cx="0" cy="0"/>
        </a:xfrm>
      </p:grpSpPr>
      <p:sp>
        <p:nvSpPr>
          <p:cNvPr id="114" name="Google Shape;114;p21"/>
          <p:cNvSpPr txBox="1"/>
          <p:nvPr/>
        </p:nvSpPr>
        <p:spPr>
          <a:xfrm>
            <a:off x="593925" y="1880025"/>
            <a:ext cx="2892300" cy="1169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sz="3200">
                <a:latin typeface="Libre Franklin"/>
                <a:ea typeface="Libre Franklin"/>
                <a:cs typeface="Libre Franklin"/>
                <a:sym typeface="Libre Franklin"/>
              </a:rPr>
              <a:t>LINEAR PREDICTION</a:t>
            </a:r>
            <a:endParaRPr/>
          </a:p>
        </p:txBody>
      </p:sp>
      <p:pic>
        <p:nvPicPr>
          <p:cNvPr id="115" name="Google Shape;115;p21"/>
          <p:cNvPicPr preferRelativeResize="0"/>
          <p:nvPr/>
        </p:nvPicPr>
        <p:blipFill>
          <a:blip r:embed="rId3">
            <a:alphaModFix/>
          </a:blip>
          <a:stretch>
            <a:fillRect/>
          </a:stretch>
        </p:blipFill>
        <p:spPr>
          <a:xfrm>
            <a:off x="4216025" y="0"/>
            <a:ext cx="4300025" cy="3400200"/>
          </a:xfrm>
          <a:prstGeom prst="rect">
            <a:avLst/>
          </a:prstGeom>
          <a:noFill/>
          <a:ln>
            <a:noFill/>
          </a:ln>
        </p:spPr>
      </p:pic>
      <p:pic>
        <p:nvPicPr>
          <p:cNvPr id="116" name="Google Shape;116;p21"/>
          <p:cNvPicPr preferRelativeResize="0"/>
          <p:nvPr/>
        </p:nvPicPr>
        <p:blipFill>
          <a:blip r:embed="rId4">
            <a:alphaModFix/>
          </a:blip>
          <a:stretch>
            <a:fillRect/>
          </a:stretch>
        </p:blipFill>
        <p:spPr>
          <a:xfrm>
            <a:off x="3796100" y="3400188"/>
            <a:ext cx="4993799" cy="17421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